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9" r:id="rId4"/>
    <p:sldId id="282" r:id="rId5"/>
    <p:sldId id="265" r:id="rId6"/>
    <p:sldId id="283" r:id="rId7"/>
    <p:sldId id="262" r:id="rId8"/>
    <p:sldId id="277" r:id="rId9"/>
    <p:sldId id="266" r:id="rId10"/>
    <p:sldId id="268" r:id="rId11"/>
    <p:sldId id="278" r:id="rId12"/>
    <p:sldId id="269" r:id="rId13"/>
    <p:sldId id="271" r:id="rId14"/>
    <p:sldId id="284" r:id="rId15"/>
    <p:sldId id="279" r:id="rId16"/>
    <p:sldId id="280" r:id="rId17"/>
    <p:sldId id="273" r:id="rId18"/>
    <p:sldId id="274" r:id="rId19"/>
    <p:sldId id="276" r:id="rId20"/>
    <p:sldId id="270"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FFF38-2CB5-4114-9DEA-82A846C8542F}" v="273" dt="2021-07-25T14:39:44.769"/>
    <p1510:client id="{1650BF63-3041-45E8-B944-961E558C2BB7}" v="363" dt="2021-07-25T16:22:05.495"/>
    <p1510:client id="{304D3BCB-7865-4756-82F3-9E5B2FE51654}" v="1207" dt="2021-07-26T02:36:19.833"/>
    <p1510:client id="{5BC813AE-5663-4461-8B99-AB33B7E68285}" v="539" dt="2021-07-25T05:58:39.376"/>
    <p1510:client id="{63A050BE-D19D-4CC9-9A84-69DB6A7E19B0}" v="37" dt="2021-07-26T16:13:16.397"/>
    <p1510:client id="{652DEE1C-724F-4A54-BB8B-3CD85C424B73}" v="125" dt="2021-07-26T14:29:42.943"/>
    <p1510:client id="{6F3062C2-AFA4-4674-AE5F-C6F036AE6E93}" v="528" dt="2021-07-26T11:39:29.865"/>
    <p1510:client id="{7D5FC781-0D5D-4B85-8BEE-6181711F88B4}" v="744" dt="2021-07-24T09:45:55.227"/>
    <p1510:client id="{85FCE161-FF07-4EC1-A726-D4589D24BE04}" v="801" dt="2021-07-25T13:18:44.304"/>
    <p1510:client id="{B26F0FFA-432B-43D8-8CD4-2C554E9C7975}" v="65" dt="2021-07-26T15:17:01.560"/>
    <p1510:client id="{B8DBC10B-AFAE-4988-89D1-6B8B70DA1924}" v="67" dt="2021-07-24T11:47:05.298"/>
    <p1510:client id="{B8F8863C-C484-4781-A46D-307107C794D6}" v="245" dt="2021-07-26T13:37:18.677"/>
    <p1510:client id="{CB5A0CD2-B4C1-496E-8930-0CB91EA0F111}" v="116" dt="2021-07-26T12:15:40.874"/>
    <p1510:client id="{D52A5DC8-6416-4972-A34C-F0F10B5BF15C}" v="39" dt="2021-07-26T05:24:57.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6T01:35:18.231"/>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57365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3436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3021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8833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7034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10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888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6305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8505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2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7/26/2021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469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7/26/2021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35736190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Information_and_communication_technologi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prophotostock.deviantart.com/art/Binary-Technology-and-Business-424998526"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reativecommons.org/licenses/by-nc/3.0/" TargetMode="External"/><Relationship Id="rId2" Type="http://schemas.openxmlformats.org/officeDocument/2006/relationships/hyperlink" Target="http://pngimg.com/download/66681"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picpedia.org/highway-signs/d/data.html" TargetMode="External"/><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nternationaljournalofresearch.com/2020/06/13/top-6-platforms-for-competitive-programming/"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5">
            <a:extLst>
              <a:ext uri="{FF2B5EF4-FFF2-40B4-BE49-F238E27FC236}">
                <a16:creationId xmlns:a16="http://schemas.microsoft.com/office/drawing/2014/main" id="{223745E3-0667-41C9-ABEF-F238C0806314}"/>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439" r="-1" b="6700"/>
          <a:stretch/>
        </p:blipFill>
        <p:spPr>
          <a:xfrm>
            <a:off x="20" y="10"/>
            <a:ext cx="12188931" cy="6857990"/>
          </a:xfrm>
          <a:prstGeom prst="rect">
            <a:avLst/>
          </a:prstGeom>
        </p:spPr>
      </p:pic>
      <p:sp>
        <p:nvSpPr>
          <p:cNvPr id="2" name="Title 1"/>
          <p:cNvSpPr>
            <a:spLocks noGrp="1"/>
          </p:cNvSpPr>
          <p:nvPr>
            <p:ph type="ctrTitle"/>
          </p:nvPr>
        </p:nvSpPr>
        <p:spPr>
          <a:xfrm>
            <a:off x="1634204" y="1481900"/>
            <a:ext cx="9144000" cy="3491864"/>
          </a:xfrm>
        </p:spPr>
        <p:txBody>
          <a:bodyPr>
            <a:normAutofit/>
          </a:bodyPr>
          <a:lstStyle/>
          <a:p>
            <a:pPr algn="ctr">
              <a:lnSpc>
                <a:spcPct val="90000"/>
              </a:lnSpc>
            </a:pPr>
            <a:r>
              <a:rPr lang="en-US" sz="5300" dirty="0"/>
              <a:t> PREDICTING EMPLOYEE ATTRITION USING </a:t>
            </a:r>
            <a:br>
              <a:rPr lang="en-US" sz="5300" dirty="0"/>
            </a:br>
            <a:r>
              <a:rPr lang="en-US" sz="5300" dirty="0"/>
              <a:t>RANDOMFOREST </a:t>
            </a:r>
            <a:br>
              <a:rPr lang="en-US" sz="5300" dirty="0"/>
            </a:br>
            <a:endParaRPr lang="en-US" sz="5300"/>
          </a:p>
        </p:txBody>
      </p:sp>
      <p:sp>
        <p:nvSpPr>
          <p:cNvPr id="45"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A28B6D7-A5A9-40C4-A5FB-0691D230D50B}"/>
              </a:ext>
            </a:extLst>
          </p:cNvPr>
          <p:cNvSpPr txBox="1"/>
          <p:nvPr/>
        </p:nvSpPr>
        <p:spPr>
          <a:xfrm>
            <a:off x="10776385" y="6657945"/>
            <a:ext cx="141256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B5F00-BF9F-4A08-8EFE-10861AF15FF6}"/>
              </a:ext>
            </a:extLst>
          </p:cNvPr>
          <p:cNvSpPr>
            <a:spLocks noGrp="1"/>
          </p:cNvSpPr>
          <p:nvPr>
            <p:ph type="title"/>
          </p:nvPr>
        </p:nvSpPr>
        <p:spPr>
          <a:xfrm>
            <a:off x="630936" y="639520"/>
            <a:ext cx="3429000" cy="1719072"/>
          </a:xfrm>
        </p:spPr>
        <p:txBody>
          <a:bodyPr anchor="b">
            <a:normAutofit/>
          </a:bodyPr>
          <a:lstStyle/>
          <a:p>
            <a:pPr>
              <a:lnSpc>
                <a:spcPct val="90000"/>
              </a:lnSpc>
            </a:pPr>
            <a:r>
              <a:rPr lang="en-US" sz="3700"/>
              <a:t>TRAINING AND TEST DATA</a:t>
            </a:r>
          </a:p>
        </p:txBody>
      </p:sp>
      <p:sp>
        <p:nvSpPr>
          <p:cNvPr id="3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E7D52"/>
          </a:solidFill>
          <a:ln w="38100" cap="rnd">
            <a:solidFill>
              <a:srgbClr val="FE7D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6707C4-7C1E-4CF4-8A28-3B52C9B0ED08}"/>
              </a:ext>
            </a:extLst>
          </p:cNvPr>
          <p:cNvSpPr>
            <a:spLocks noGrp="1"/>
          </p:cNvSpPr>
          <p:nvPr>
            <p:ph idx="1"/>
          </p:nvPr>
        </p:nvSpPr>
        <p:spPr>
          <a:xfrm>
            <a:off x="404717" y="2664333"/>
            <a:ext cx="5072062" cy="4375118"/>
          </a:xfrm>
        </p:spPr>
        <p:txBody>
          <a:bodyPr anchor="t">
            <a:normAutofit/>
          </a:bodyPr>
          <a:lstStyle/>
          <a:p>
            <a:pPr marL="0" indent="0">
              <a:lnSpc>
                <a:spcPct val="100000"/>
              </a:lnSpc>
              <a:buNone/>
            </a:pPr>
            <a:r>
              <a:rPr lang="en-US" sz="2000" u="sng" dirty="0">
                <a:latin typeface="Tahoma"/>
                <a:ea typeface="+mn-lt"/>
                <a:cs typeface="+mn-lt"/>
              </a:rPr>
              <a:t>Split the dataset into train and test set</a:t>
            </a:r>
          </a:p>
          <a:p>
            <a:pPr marL="0" indent="0">
              <a:lnSpc>
                <a:spcPct val="100000"/>
              </a:lnSpc>
              <a:buNone/>
            </a:pPr>
            <a:r>
              <a:rPr lang="en-US" sz="2000" dirty="0">
                <a:latin typeface="Corbel"/>
                <a:ea typeface="+mn-lt"/>
                <a:cs typeface="+mn-lt"/>
              </a:rPr>
              <a:t>* Train/Test is a method to measure the accuracy of your model.</a:t>
            </a:r>
          </a:p>
          <a:p>
            <a:pPr marL="0" indent="0">
              <a:lnSpc>
                <a:spcPct val="100000"/>
              </a:lnSpc>
              <a:buNone/>
            </a:pPr>
            <a:r>
              <a:rPr lang="en-US" sz="2000" dirty="0">
                <a:latin typeface="Corbel"/>
                <a:ea typeface="SimSun"/>
                <a:cs typeface="Tahoma"/>
              </a:rPr>
              <a:t>*</a:t>
            </a:r>
            <a:r>
              <a:rPr lang="en-US" sz="2000" dirty="0">
                <a:latin typeface="Corbel"/>
                <a:ea typeface="+mn-lt"/>
                <a:cs typeface="+mn-lt"/>
              </a:rPr>
              <a:t>Training data sets are sets on which you train your machine </a:t>
            </a:r>
            <a:r>
              <a:rPr lang="en-US" sz="2000" dirty="0" err="1">
                <a:latin typeface="Corbel"/>
                <a:ea typeface="+mn-lt"/>
                <a:cs typeface="+mn-lt"/>
              </a:rPr>
              <a:t>i.e</a:t>
            </a:r>
            <a:r>
              <a:rPr lang="en-US" sz="2000" dirty="0">
                <a:latin typeface="Corbel"/>
                <a:ea typeface="+mn-lt"/>
                <a:cs typeface="+mn-lt"/>
              </a:rPr>
              <a:t> algorithm to form relationships between variables.</a:t>
            </a:r>
            <a:endParaRPr lang="en-US" sz="2000" dirty="0">
              <a:latin typeface="Corbel"/>
              <a:ea typeface="SimSun"/>
              <a:cs typeface="Tahoma"/>
            </a:endParaRPr>
          </a:p>
          <a:p>
            <a:pPr>
              <a:lnSpc>
                <a:spcPct val="100000"/>
              </a:lnSpc>
              <a:buNone/>
            </a:pPr>
            <a:r>
              <a:rPr lang="en-US" sz="2000" dirty="0">
                <a:latin typeface="Corbel"/>
                <a:ea typeface="+mn-lt"/>
                <a:cs typeface="+mn-lt"/>
              </a:rPr>
              <a:t>*Testing data set helps you to validate that the training has happened efficiently in terms of either accuracy, or precision so on.</a:t>
            </a:r>
            <a:endParaRPr lang="en-US" sz="2000" dirty="0">
              <a:latin typeface="Corbel"/>
              <a:ea typeface="MS Gothic"/>
            </a:endParaRPr>
          </a:p>
          <a:p>
            <a:pPr marL="0" indent="0">
              <a:lnSpc>
                <a:spcPct val="100000"/>
              </a:lnSpc>
              <a:buNone/>
            </a:pPr>
            <a:br>
              <a:rPr lang="en-US" sz="1300" dirty="0"/>
            </a:br>
            <a:endParaRPr lang="en-US" sz="1300"/>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3" name="Ink 3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6" descr="Graphical user interface, application&#10;&#10;Description automatically generated">
            <a:extLst>
              <a:ext uri="{FF2B5EF4-FFF2-40B4-BE49-F238E27FC236}">
                <a16:creationId xmlns:a16="http://schemas.microsoft.com/office/drawing/2014/main" id="{8CE9232C-8C15-424C-B465-447077953D0C}"/>
              </a:ext>
            </a:extLst>
          </p:cNvPr>
          <p:cNvPicPr>
            <a:picLocks noChangeAspect="1"/>
          </p:cNvPicPr>
          <p:nvPr/>
        </p:nvPicPr>
        <p:blipFill>
          <a:blip r:embed="rId4"/>
          <a:stretch>
            <a:fillRect/>
          </a:stretch>
        </p:blipFill>
        <p:spPr>
          <a:xfrm>
            <a:off x="5749670" y="242393"/>
            <a:ext cx="5891690" cy="6504182"/>
          </a:xfrm>
          <a:prstGeom prst="rect">
            <a:avLst/>
          </a:prstGeom>
        </p:spPr>
      </p:pic>
    </p:spTree>
    <p:extLst>
      <p:ext uri="{BB962C8B-B14F-4D97-AF65-F5344CB8AC3E}">
        <p14:creationId xmlns:p14="http://schemas.microsoft.com/office/powerpoint/2010/main" val="266111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10;&#10;Description automatically generated">
            <a:extLst>
              <a:ext uri="{FF2B5EF4-FFF2-40B4-BE49-F238E27FC236}">
                <a16:creationId xmlns:a16="http://schemas.microsoft.com/office/drawing/2014/main" id="{F3AFF60C-A0DF-423E-9169-07CCD93F94D5}"/>
              </a:ext>
            </a:extLst>
          </p:cNvPr>
          <p:cNvPicPr>
            <a:picLocks noChangeAspect="1"/>
          </p:cNvPicPr>
          <p:nvPr/>
        </p:nvPicPr>
        <p:blipFill rotWithShape="1">
          <a:blip r:embed="rId2"/>
          <a:srcRect l="5674" r="5674" b="-286"/>
          <a:stretch/>
        </p:blipFill>
        <p:spPr>
          <a:xfrm>
            <a:off x="5929580" y="863601"/>
            <a:ext cx="6103173" cy="5368369"/>
          </a:xfrm>
          <a:prstGeom prst="rect">
            <a:avLst/>
          </a:prstGeom>
        </p:spPr>
      </p:pic>
      <p:pic>
        <p:nvPicPr>
          <p:cNvPr id="4" name="Picture 4">
            <a:extLst>
              <a:ext uri="{FF2B5EF4-FFF2-40B4-BE49-F238E27FC236}">
                <a16:creationId xmlns:a16="http://schemas.microsoft.com/office/drawing/2014/main" id="{E0E38AF6-3FDC-436E-AB08-ED18483C5F86}"/>
              </a:ext>
            </a:extLst>
          </p:cNvPr>
          <p:cNvPicPr>
            <a:picLocks noChangeAspect="1"/>
          </p:cNvPicPr>
          <p:nvPr/>
        </p:nvPicPr>
        <p:blipFill rotWithShape="1">
          <a:blip r:embed="rId3"/>
          <a:srcRect l="4356" t="932" r="5682" b="-1048"/>
          <a:stretch/>
        </p:blipFill>
        <p:spPr>
          <a:xfrm>
            <a:off x="283370" y="979767"/>
            <a:ext cx="5649047" cy="5118690"/>
          </a:xfrm>
          <a:prstGeom prst="rect">
            <a:avLst/>
          </a:prstGeom>
        </p:spPr>
      </p:pic>
    </p:spTree>
    <p:extLst>
      <p:ext uri="{BB962C8B-B14F-4D97-AF65-F5344CB8AC3E}">
        <p14:creationId xmlns:p14="http://schemas.microsoft.com/office/powerpoint/2010/main" val="2762490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EDCF7-1C2F-4CE2-9AD9-8F986E8FC5AC}"/>
              </a:ext>
            </a:extLst>
          </p:cNvPr>
          <p:cNvSpPr>
            <a:spLocks noGrp="1"/>
          </p:cNvSpPr>
          <p:nvPr>
            <p:ph type="title"/>
          </p:nvPr>
        </p:nvSpPr>
        <p:spPr>
          <a:xfrm>
            <a:off x="576072" y="238539"/>
            <a:ext cx="11018520" cy="1434415"/>
          </a:xfrm>
        </p:spPr>
        <p:txBody>
          <a:bodyPr anchor="b">
            <a:normAutofit/>
          </a:bodyPr>
          <a:lstStyle/>
          <a:p>
            <a:r>
              <a:rPr lang="en-US" sz="7200"/>
              <a:t>Random forest</a:t>
            </a:r>
          </a:p>
        </p:txBody>
      </p:sp>
      <p:sp>
        <p:nvSpPr>
          <p:cNvPr id="3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05D999"/>
          </a:solidFill>
          <a:ln w="38100" cap="rnd">
            <a:solidFill>
              <a:srgbClr val="05D99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517796-EEDA-4F04-B15C-C3571A61E2AE}"/>
              </a:ext>
            </a:extLst>
          </p:cNvPr>
          <p:cNvSpPr>
            <a:spLocks noGrp="1"/>
          </p:cNvSpPr>
          <p:nvPr>
            <p:ph idx="1"/>
          </p:nvPr>
        </p:nvSpPr>
        <p:spPr>
          <a:xfrm>
            <a:off x="583077" y="1722066"/>
            <a:ext cx="6702968" cy="5145755"/>
          </a:xfrm>
        </p:spPr>
        <p:txBody>
          <a:bodyPr vert="horz" lIns="91440" tIns="45720" rIns="91440" bIns="45720" rtlCol="0" anchor="t">
            <a:normAutofit/>
          </a:bodyPr>
          <a:lstStyle/>
          <a:p>
            <a:pPr marL="0" indent="0">
              <a:lnSpc>
                <a:spcPct val="100000"/>
              </a:lnSpc>
              <a:buNone/>
            </a:pPr>
            <a:endParaRPr lang="en-US" sz="2600"/>
          </a:p>
          <a:p>
            <a:pPr>
              <a:lnSpc>
                <a:spcPct val="100000"/>
              </a:lnSpc>
            </a:pPr>
            <a:r>
              <a:rPr lang="en-US" dirty="0">
                <a:ea typeface="+mn-lt"/>
                <a:cs typeface="+mn-lt"/>
              </a:rPr>
              <a:t></a:t>
            </a:r>
            <a:r>
              <a:rPr lang="en-US" dirty="0">
                <a:latin typeface="Tahoma"/>
                <a:ea typeface="+mn-lt"/>
                <a:cs typeface="+mn-lt"/>
              </a:rPr>
              <a:t>Random forest algorithm is a supervised classification algorithm.</a:t>
            </a:r>
            <a:endParaRPr lang="en-US" dirty="0"/>
          </a:p>
          <a:p>
            <a:pPr>
              <a:lnSpc>
                <a:spcPct val="100000"/>
              </a:lnSpc>
            </a:pPr>
            <a:r>
              <a:rPr lang="en-US" dirty="0">
                <a:latin typeface="Tahoma"/>
                <a:ea typeface="+mn-lt"/>
                <a:cs typeface="+mn-lt"/>
              </a:rPr>
              <a:t> More trees in the forest the more </a:t>
            </a:r>
            <a:endParaRPr lang="en-US" dirty="0">
              <a:latin typeface="The Hand"/>
              <a:ea typeface="+mn-lt"/>
              <a:cs typeface="+mn-lt"/>
            </a:endParaRPr>
          </a:p>
          <a:p>
            <a:pPr marL="0" indent="0">
              <a:lnSpc>
                <a:spcPct val="100000"/>
              </a:lnSpc>
              <a:buNone/>
            </a:pPr>
            <a:r>
              <a:rPr lang="en-US" dirty="0">
                <a:latin typeface="Tahoma"/>
                <a:ea typeface="+mn-lt"/>
                <a:cs typeface="+mn-lt"/>
              </a:rPr>
              <a:t>robust the forest looks like. </a:t>
            </a:r>
            <a:endParaRPr lang="en-US" dirty="0">
              <a:latin typeface="The Hand"/>
              <a:ea typeface="+mn-lt"/>
              <a:cs typeface="+mn-lt"/>
            </a:endParaRPr>
          </a:p>
          <a:p>
            <a:pPr marL="0" indent="0">
              <a:lnSpc>
                <a:spcPct val="100000"/>
              </a:lnSpc>
              <a:buNone/>
            </a:pPr>
            <a:r>
              <a:rPr lang="en-US" dirty="0">
                <a:latin typeface="Tahoma"/>
                <a:ea typeface="+mn-lt"/>
                <a:cs typeface="+mn-lt"/>
              </a:rPr>
              <a:t>Same way in random forest classifier, the higher the number of trees in the forest gives the high accuracy results.</a:t>
            </a:r>
            <a:endParaRPr lang="en-US" dirty="0"/>
          </a:p>
        </p:txBody>
      </p:sp>
      <p:pic>
        <p:nvPicPr>
          <p:cNvPr id="4" name="Picture 4">
            <a:extLst>
              <a:ext uri="{FF2B5EF4-FFF2-40B4-BE49-F238E27FC236}">
                <a16:creationId xmlns:a16="http://schemas.microsoft.com/office/drawing/2014/main" id="{6595BD16-5651-438D-84EA-20E2C1AEC804}"/>
              </a:ext>
            </a:extLst>
          </p:cNvPr>
          <p:cNvPicPr>
            <a:picLocks noChangeAspect="1"/>
          </p:cNvPicPr>
          <p:nvPr/>
        </p:nvPicPr>
        <p:blipFill rotWithShape="1">
          <a:blip r:embed="rId2"/>
          <a:srcRect l="10204" r="7108" b="1"/>
          <a:stretch/>
        </p:blipFill>
        <p:spPr>
          <a:xfrm>
            <a:off x="7675658" y="2093976"/>
            <a:ext cx="3941064" cy="4096512"/>
          </a:xfrm>
          <a:prstGeom prst="rect">
            <a:avLst/>
          </a:prstGeom>
        </p:spPr>
      </p:pic>
    </p:spTree>
    <p:extLst>
      <p:ext uri="{BB962C8B-B14F-4D97-AF65-F5344CB8AC3E}">
        <p14:creationId xmlns:p14="http://schemas.microsoft.com/office/powerpoint/2010/main" val="1992432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CF16CA7E-2F07-4670-A11D-EB412AC41733}"/>
              </a:ext>
            </a:extLst>
          </p:cNvPr>
          <p:cNvPicPr>
            <a:picLocks noChangeAspect="1"/>
          </p:cNvPicPr>
          <p:nvPr/>
        </p:nvPicPr>
        <p:blipFill>
          <a:blip r:embed="rId2"/>
          <a:stretch>
            <a:fillRect/>
          </a:stretch>
        </p:blipFill>
        <p:spPr>
          <a:xfrm>
            <a:off x="5819776" y="89115"/>
            <a:ext cx="6219823" cy="5929676"/>
          </a:xfrm>
          <a:prstGeom prst="rect">
            <a:avLst/>
          </a:prstGeom>
        </p:spPr>
      </p:pic>
      <p:sp>
        <p:nvSpPr>
          <p:cNvPr id="7" name="Content Placeholder 6">
            <a:extLst>
              <a:ext uri="{FF2B5EF4-FFF2-40B4-BE49-F238E27FC236}">
                <a16:creationId xmlns:a16="http://schemas.microsoft.com/office/drawing/2014/main" id="{86A8CDFF-701E-4CF5-8D73-B41AD3AF88A4}"/>
              </a:ext>
            </a:extLst>
          </p:cNvPr>
          <p:cNvSpPr>
            <a:spLocks noGrp="1"/>
          </p:cNvSpPr>
          <p:nvPr>
            <p:ph idx="1"/>
          </p:nvPr>
        </p:nvSpPr>
        <p:spPr>
          <a:xfrm>
            <a:off x="481489" y="548640"/>
            <a:ext cx="4445985" cy="6122098"/>
          </a:xfrm>
        </p:spPr>
        <p:txBody>
          <a:bodyPr>
            <a:normAutofit fontScale="85000" lnSpcReduction="20000"/>
          </a:bodyPr>
          <a:lstStyle/>
          <a:p>
            <a:r>
              <a:rPr lang="en-US" b="1">
                <a:latin typeface="Arial Black"/>
              </a:rPr>
              <a:t>How does the algorithm work?</a:t>
            </a:r>
            <a:endParaRPr lang="en-US">
              <a:latin typeface="Arial Black"/>
            </a:endParaRPr>
          </a:p>
          <a:p>
            <a:r>
              <a:rPr lang="en-US">
                <a:latin typeface="Tahoma"/>
                <a:ea typeface="+mn-lt"/>
                <a:cs typeface="+mn-lt"/>
              </a:rPr>
              <a:t>It works in four steps:</a:t>
            </a:r>
            <a:endParaRPr lang="en-US">
              <a:latin typeface="Tahoma"/>
              <a:ea typeface="Tahoma"/>
              <a:cs typeface="Tahoma"/>
            </a:endParaRPr>
          </a:p>
          <a:p>
            <a:r>
              <a:rPr lang="en-US">
                <a:latin typeface="Tahoma"/>
                <a:ea typeface="+mn-lt"/>
                <a:cs typeface="+mn-lt"/>
              </a:rPr>
              <a:t>Select random samples from a given dataset.</a:t>
            </a:r>
            <a:endParaRPr lang="en-US">
              <a:latin typeface="Tahoma"/>
              <a:ea typeface="Tahoma"/>
              <a:cs typeface="Tahoma"/>
            </a:endParaRPr>
          </a:p>
          <a:p>
            <a:r>
              <a:rPr lang="en-US">
                <a:latin typeface="Tahoma"/>
                <a:ea typeface="+mn-lt"/>
                <a:cs typeface="+mn-lt"/>
              </a:rPr>
              <a:t>Construct a decision tree for each sample and get a prediction result from each decision tree.</a:t>
            </a:r>
            <a:endParaRPr lang="en-US">
              <a:latin typeface="Tahoma"/>
              <a:ea typeface="Tahoma"/>
              <a:cs typeface="Tahoma"/>
            </a:endParaRPr>
          </a:p>
          <a:p>
            <a:r>
              <a:rPr lang="en-US">
                <a:latin typeface="Tahoma"/>
                <a:ea typeface="+mn-lt"/>
                <a:cs typeface="+mn-lt"/>
              </a:rPr>
              <a:t>Perform a vote for each predicted result.</a:t>
            </a:r>
            <a:endParaRPr lang="en-US">
              <a:latin typeface="Tahoma"/>
              <a:ea typeface="Tahoma"/>
              <a:cs typeface="Tahoma"/>
            </a:endParaRPr>
          </a:p>
          <a:p>
            <a:r>
              <a:rPr lang="en-US">
                <a:latin typeface="Tahoma"/>
                <a:ea typeface="+mn-lt"/>
                <a:cs typeface="+mn-lt"/>
              </a:rPr>
              <a:t>Select the prediction result with the most votes as the final prediction</a:t>
            </a:r>
            <a:endParaRPr lang="en-US">
              <a:latin typeface="Tahoma"/>
              <a:ea typeface="Tahoma"/>
              <a:cs typeface="Tahoma"/>
            </a:endParaRPr>
          </a:p>
          <a:p>
            <a:endParaRPr lang="en-US">
              <a:latin typeface="Tahoma"/>
              <a:ea typeface="Tahoma"/>
              <a:cs typeface="Tahoma"/>
            </a:endParaRPr>
          </a:p>
        </p:txBody>
      </p:sp>
      <p:sp>
        <p:nvSpPr>
          <p:cNvPr id="9" name="TextBox 8">
            <a:extLst>
              <a:ext uri="{FF2B5EF4-FFF2-40B4-BE49-F238E27FC236}">
                <a16:creationId xmlns:a16="http://schemas.microsoft.com/office/drawing/2014/main" id="{C57AD94C-3B43-4118-A4F0-96C697C2E631}"/>
              </a:ext>
            </a:extLst>
          </p:cNvPr>
          <p:cNvSpPr txBox="1"/>
          <p:nvPr/>
        </p:nvSpPr>
        <p:spPr>
          <a:xfrm>
            <a:off x="5462588" y="6022180"/>
            <a:ext cx="89344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rial Black"/>
              </a:rPr>
              <a:t> random  forest algorithm</a:t>
            </a:r>
          </a:p>
        </p:txBody>
      </p:sp>
    </p:spTree>
    <p:extLst>
      <p:ext uri="{BB962C8B-B14F-4D97-AF65-F5344CB8AC3E}">
        <p14:creationId xmlns:p14="http://schemas.microsoft.com/office/powerpoint/2010/main" val="297645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E37E9733-F350-47D1-A65A-CC1FB607FC53}"/>
              </a:ext>
            </a:extLst>
          </p:cNvPr>
          <p:cNvPicPr>
            <a:picLocks noChangeAspect="1"/>
          </p:cNvPicPr>
          <p:nvPr/>
        </p:nvPicPr>
        <p:blipFill rotWithShape="1">
          <a:blip r:embed="rId2"/>
          <a:srcRect l="2293" r="3166" b="183"/>
          <a:stretch/>
        </p:blipFill>
        <p:spPr>
          <a:xfrm>
            <a:off x="497681" y="101910"/>
            <a:ext cx="10304070" cy="6499400"/>
          </a:xfrm>
          <a:prstGeom prst="rect">
            <a:avLst/>
          </a:prstGeom>
        </p:spPr>
      </p:pic>
    </p:spTree>
    <p:extLst>
      <p:ext uri="{BB962C8B-B14F-4D97-AF65-F5344CB8AC3E}">
        <p14:creationId xmlns:p14="http://schemas.microsoft.com/office/powerpoint/2010/main" val="281121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E7305F6D-BE9B-40D3-AB56-73E5947DFD15}"/>
              </a:ext>
            </a:extLst>
          </p:cNvPr>
          <p:cNvPicPr>
            <a:picLocks noChangeAspect="1"/>
          </p:cNvPicPr>
          <p:nvPr/>
        </p:nvPicPr>
        <p:blipFill rotWithShape="1">
          <a:blip r:embed="rId2"/>
          <a:srcRect l="6271" r="5694" b="-675"/>
          <a:stretch/>
        </p:blipFill>
        <p:spPr>
          <a:xfrm>
            <a:off x="51623" y="1420297"/>
            <a:ext cx="5703743" cy="4215016"/>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A0ECFD2E-2896-41D0-AB88-17C423E67997}"/>
              </a:ext>
            </a:extLst>
          </p:cNvPr>
          <p:cNvPicPr>
            <a:picLocks noChangeAspect="1"/>
          </p:cNvPicPr>
          <p:nvPr/>
        </p:nvPicPr>
        <p:blipFill rotWithShape="1">
          <a:blip r:embed="rId3"/>
          <a:srcRect l="6240" r="3998" b="-337"/>
          <a:stretch/>
        </p:blipFill>
        <p:spPr>
          <a:xfrm>
            <a:off x="5750984" y="1420297"/>
            <a:ext cx="6338473" cy="4211441"/>
          </a:xfrm>
          <a:prstGeom prst="rect">
            <a:avLst/>
          </a:prstGeom>
        </p:spPr>
      </p:pic>
    </p:spTree>
    <p:extLst>
      <p:ext uri="{BB962C8B-B14F-4D97-AF65-F5344CB8AC3E}">
        <p14:creationId xmlns:p14="http://schemas.microsoft.com/office/powerpoint/2010/main" val="221543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80852191-9C33-4DFE-8FD9-479F4A068966}"/>
              </a:ext>
            </a:extLst>
          </p:cNvPr>
          <p:cNvPicPr>
            <a:picLocks noChangeAspect="1"/>
          </p:cNvPicPr>
          <p:nvPr/>
        </p:nvPicPr>
        <p:blipFill rotWithShape="1">
          <a:blip r:embed="rId2"/>
          <a:srcRect t="1783" r="1"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209082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37E40FF-D717-42ED-99F0-21FEBB786071}"/>
              </a:ext>
            </a:extLst>
          </p:cNvPr>
          <p:cNvPicPr>
            <a:picLocks noChangeAspect="1"/>
          </p:cNvPicPr>
          <p:nvPr/>
        </p:nvPicPr>
        <p:blipFill>
          <a:blip r:embed="rId2"/>
          <a:stretch>
            <a:fillRect/>
          </a:stretch>
        </p:blipFill>
        <p:spPr>
          <a:xfrm>
            <a:off x="-2381" y="2383"/>
            <a:ext cx="12196762" cy="6686548"/>
          </a:xfrm>
          <a:prstGeom prst="rect">
            <a:avLst/>
          </a:prstGeom>
        </p:spPr>
      </p:pic>
    </p:spTree>
    <p:extLst>
      <p:ext uri="{BB962C8B-B14F-4D97-AF65-F5344CB8AC3E}">
        <p14:creationId xmlns:p14="http://schemas.microsoft.com/office/powerpoint/2010/main" val="420406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90A25072-F04F-4D33-B562-975BCB9A251D}"/>
              </a:ext>
            </a:extLst>
          </p:cNvPr>
          <p:cNvPicPr>
            <a:picLocks noChangeAspect="1"/>
          </p:cNvPicPr>
          <p:nvPr/>
        </p:nvPicPr>
        <p:blipFill>
          <a:blip r:embed="rId2"/>
          <a:stretch>
            <a:fillRect/>
          </a:stretch>
        </p:blipFill>
        <p:spPr>
          <a:xfrm>
            <a:off x="-97630" y="3454"/>
            <a:ext cx="12065792" cy="6839187"/>
          </a:xfrm>
          <a:prstGeom prst="rect">
            <a:avLst/>
          </a:prstGeom>
        </p:spPr>
      </p:pic>
    </p:spTree>
    <p:extLst>
      <p:ext uri="{BB962C8B-B14F-4D97-AF65-F5344CB8AC3E}">
        <p14:creationId xmlns:p14="http://schemas.microsoft.com/office/powerpoint/2010/main" val="796070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F3D72C3-015E-4745-A5D7-5269D301E21F}"/>
              </a:ext>
            </a:extLst>
          </p:cNvPr>
          <p:cNvPicPr>
            <a:picLocks noChangeAspect="1"/>
          </p:cNvPicPr>
          <p:nvPr/>
        </p:nvPicPr>
        <p:blipFill rotWithShape="1">
          <a:blip r:embed="rId2"/>
          <a:srcRect r="1" b="1784"/>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487530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4BDF4C-154D-4371-807F-A4CC817C81A4}"/>
              </a:ext>
            </a:extLst>
          </p:cNvPr>
          <p:cNvSpPr>
            <a:spLocks noGrp="1"/>
          </p:cNvSpPr>
          <p:nvPr>
            <p:ph type="title"/>
          </p:nvPr>
        </p:nvSpPr>
        <p:spPr>
          <a:xfrm>
            <a:off x="4937929" y="-157649"/>
            <a:ext cx="7521110" cy="2555662"/>
          </a:xfrm>
        </p:spPr>
        <p:txBody>
          <a:bodyPr anchor="b">
            <a:normAutofit/>
          </a:bodyPr>
          <a:lstStyle/>
          <a:p>
            <a:pPr>
              <a:lnSpc>
                <a:spcPct val="90000"/>
              </a:lnSpc>
            </a:pPr>
            <a:r>
              <a:rPr lang="en-US" sz="4500" dirty="0"/>
              <a:t>Predicting Employee</a:t>
            </a:r>
            <a:br>
              <a:rPr lang="en-US" sz="4500" dirty="0"/>
            </a:br>
            <a:r>
              <a:rPr lang="en-US" sz="4500" dirty="0"/>
              <a:t>Attrition using random forest</a:t>
            </a:r>
          </a:p>
        </p:txBody>
      </p:sp>
      <p:sp>
        <p:nvSpPr>
          <p:cNvPr id="3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21CBFF"/>
          </a:solidFill>
          <a:ln w="38100" cap="rnd">
            <a:solidFill>
              <a:srgbClr val="21CB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FE2286-4B50-469A-A576-13A85B6AEB35}"/>
              </a:ext>
            </a:extLst>
          </p:cNvPr>
          <p:cNvSpPr>
            <a:spLocks noGrp="1"/>
          </p:cNvSpPr>
          <p:nvPr>
            <p:ph idx="1"/>
          </p:nvPr>
        </p:nvSpPr>
        <p:spPr>
          <a:xfrm>
            <a:off x="5099325" y="2767480"/>
            <a:ext cx="6154538" cy="3658487"/>
          </a:xfrm>
        </p:spPr>
        <p:txBody>
          <a:bodyPr vert="horz" lIns="91440" tIns="45720" rIns="91440" bIns="45720" rtlCol="0" anchor="t">
            <a:normAutofit lnSpcReduction="10000"/>
          </a:bodyPr>
          <a:lstStyle/>
          <a:p>
            <a:pPr marL="0" indent="0">
              <a:lnSpc>
                <a:spcPct val="100000"/>
              </a:lnSpc>
              <a:buNone/>
            </a:pPr>
            <a:r>
              <a:rPr lang="en-US" sz="2400" u="sng" dirty="0">
                <a:latin typeface="Arial Black"/>
              </a:rPr>
              <a:t>TEAM NO: CSE 048</a:t>
            </a:r>
            <a:endParaRPr lang="en-US" sz="2400" b="1" u="sng" dirty="0">
              <a:latin typeface="Tahoma"/>
              <a:ea typeface="Tahoma"/>
              <a:cs typeface="Tahoma"/>
            </a:endParaRPr>
          </a:p>
          <a:p>
            <a:pPr marL="0" indent="0">
              <a:lnSpc>
                <a:spcPct val="100000"/>
              </a:lnSpc>
              <a:buNone/>
            </a:pPr>
            <a:r>
              <a:rPr lang="en-US" sz="2400" u="sng" dirty="0">
                <a:latin typeface="Arial Black"/>
              </a:rPr>
              <a:t>Submitted by</a:t>
            </a:r>
            <a:endParaRPr lang="en-US" sz="2400" dirty="0"/>
          </a:p>
          <a:p>
            <a:pPr>
              <a:lnSpc>
                <a:spcPct val="100000"/>
              </a:lnSpc>
            </a:pPr>
            <a:r>
              <a:rPr lang="en-US" sz="2400" b="1" dirty="0">
                <a:latin typeface="Arial Black"/>
              </a:rPr>
              <a:t>Divya sri</a:t>
            </a:r>
          </a:p>
          <a:p>
            <a:pPr>
              <a:lnSpc>
                <a:spcPct val="100000"/>
              </a:lnSpc>
            </a:pPr>
            <a:r>
              <a:rPr lang="en-US" sz="2400" b="1" dirty="0">
                <a:latin typeface="Arial Black"/>
              </a:rPr>
              <a:t>LaxmiPriya Chowdary</a:t>
            </a:r>
          </a:p>
          <a:p>
            <a:pPr>
              <a:lnSpc>
                <a:spcPct val="100000"/>
              </a:lnSpc>
            </a:pPr>
            <a:r>
              <a:rPr lang="en-US" sz="2400" b="1" dirty="0">
                <a:latin typeface="Arial Black"/>
              </a:rPr>
              <a:t>Divya Vuppula</a:t>
            </a:r>
            <a:endParaRPr lang="en-US" sz="2400" dirty="0">
              <a:ea typeface="+mn-lt"/>
              <a:cs typeface="+mn-lt"/>
            </a:endParaRPr>
          </a:p>
          <a:p>
            <a:pPr>
              <a:lnSpc>
                <a:spcPct val="100000"/>
              </a:lnSpc>
            </a:pPr>
            <a:r>
              <a:rPr lang="en-US" sz="2400" b="1" dirty="0">
                <a:latin typeface="Arial Black"/>
              </a:rPr>
              <a:t>Pulicherla Pranavi</a:t>
            </a:r>
          </a:p>
          <a:p>
            <a:pPr marL="0" indent="0">
              <a:lnSpc>
                <a:spcPct val="100000"/>
              </a:lnSpc>
              <a:buNone/>
            </a:pPr>
            <a:br>
              <a:rPr lang="en-US" sz="2400" b="1" dirty="0">
                <a:latin typeface="Arial Black"/>
              </a:rPr>
            </a:br>
            <a:endParaRPr lang="en-US" sz="2400" b="1">
              <a:latin typeface="Arial Black"/>
            </a:endParaRPr>
          </a:p>
        </p:txBody>
      </p:sp>
      <p:pic>
        <p:nvPicPr>
          <p:cNvPr id="4" name="Picture 4">
            <a:extLst>
              <a:ext uri="{FF2B5EF4-FFF2-40B4-BE49-F238E27FC236}">
                <a16:creationId xmlns:a16="http://schemas.microsoft.com/office/drawing/2014/main" id="{8ABA9601-7239-4E3A-9C2B-9625A2AFA7C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748" r="4026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 name="TextBox 4">
            <a:extLst>
              <a:ext uri="{FF2B5EF4-FFF2-40B4-BE49-F238E27FC236}">
                <a16:creationId xmlns:a16="http://schemas.microsoft.com/office/drawing/2014/main" id="{DDE51AB6-0D9A-4A6A-BDB0-53D760B70657}"/>
              </a:ext>
            </a:extLst>
          </p:cNvPr>
          <p:cNvSpPr txBox="1"/>
          <p:nvPr/>
        </p:nvSpPr>
        <p:spPr>
          <a:xfrm>
            <a:off x="10862789" y="6657945"/>
            <a:ext cx="132921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338037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BC8E-6982-4126-A918-A042AED42AD5}"/>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CECC7251-AD65-4BD6-B8D5-1909F6BD0BCA}"/>
              </a:ext>
            </a:extLst>
          </p:cNvPr>
          <p:cNvSpPr>
            <a:spLocks noGrp="1"/>
          </p:cNvSpPr>
          <p:nvPr>
            <p:ph idx="1"/>
          </p:nvPr>
        </p:nvSpPr>
        <p:spPr>
          <a:xfrm>
            <a:off x="838200" y="1822228"/>
            <a:ext cx="10515600" cy="4752022"/>
          </a:xfrm>
        </p:spPr>
        <p:txBody>
          <a:bodyPr vert="horz" lIns="91440" tIns="45720" rIns="91440" bIns="45720" rtlCol="0" anchor="t">
            <a:noAutofit/>
          </a:bodyPr>
          <a:lstStyle/>
          <a:p>
            <a:pPr marL="0" indent="0">
              <a:buNone/>
            </a:pPr>
            <a:r>
              <a:rPr lang="en-US" sz="3600" dirty="0">
                <a:latin typeface="Sylfaen"/>
              </a:rPr>
              <a:t>The project predicting employee attrition I conclude that Attrition cannot be removed but it can be reduced . If initiative is taken towards this steps ,as per the recommendation of this </a:t>
            </a:r>
            <a:r>
              <a:rPr lang="en-US" sz="3600" dirty="0" err="1">
                <a:latin typeface="Sylfaen"/>
              </a:rPr>
              <a:t>research,then</a:t>
            </a:r>
            <a:r>
              <a:rPr lang="en-US" sz="3600" dirty="0">
                <a:latin typeface="Sylfaen"/>
              </a:rPr>
              <a:t> the attrition rate can be lowered ,so that the expenditures towards hiring and training an new joiner which exceeds the cost of retaining an employee can be drastically brought down</a:t>
            </a:r>
            <a:endParaRPr lang="en-US" sz="3600" dirty="0"/>
          </a:p>
        </p:txBody>
      </p:sp>
    </p:spTree>
    <p:extLst>
      <p:ext uri="{BB962C8B-B14F-4D97-AF65-F5344CB8AC3E}">
        <p14:creationId xmlns:p14="http://schemas.microsoft.com/office/powerpoint/2010/main" val="232815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BDC375-A87C-4F2D-A8AC-43C0D4339D3F}"/>
              </a:ext>
            </a:extLst>
          </p:cNvPr>
          <p:cNvSpPr txBox="1"/>
          <p:nvPr/>
        </p:nvSpPr>
        <p:spPr>
          <a:xfrm>
            <a:off x="10776228" y="6657945"/>
            <a:ext cx="141577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3">
                  <a:extLst>
                    <a:ext uri="{A12FA001-AC4F-418D-AE19-62706E023703}">
                      <ahyp:hlinkClr xmlns:ahyp="http://schemas.microsoft.com/office/drawing/2018/hyperlinkcolor" val="tx"/>
                    </a:ext>
                  </a:extLst>
                </a:hlinkClick>
              </a:rPr>
              <a:t>CC BY-NC</a:t>
            </a:r>
            <a:r>
              <a:rPr lang="en-US" sz="700">
                <a:solidFill>
                  <a:srgbClr val="FFFFFF"/>
                </a:solidFill>
              </a:rPr>
              <a:t>.</a:t>
            </a:r>
          </a:p>
        </p:txBody>
      </p:sp>
      <p:pic>
        <p:nvPicPr>
          <p:cNvPr id="16" name="Picture 16" descr="Text&#10;&#10;Description automatically generated">
            <a:extLst>
              <a:ext uri="{FF2B5EF4-FFF2-40B4-BE49-F238E27FC236}">
                <a16:creationId xmlns:a16="http://schemas.microsoft.com/office/drawing/2014/main" id="{5EE2E7A9-E216-4B11-882A-9D048A34F4B8}"/>
              </a:ext>
            </a:extLst>
          </p:cNvPr>
          <p:cNvPicPr>
            <a:picLocks noChangeAspect="1"/>
          </p:cNvPicPr>
          <p:nvPr/>
        </p:nvPicPr>
        <p:blipFill>
          <a:blip r:embed="rId4">
            <a:extLst>
              <a:ext uri="{837473B0-CC2E-450A-ABE3-18F120FF3D39}">
                <a1611:picAttrSrcUrl xmlns:a1611="http://schemas.microsoft.com/office/drawing/2016/11/main" r:id="rId2"/>
              </a:ext>
            </a:extLst>
          </a:blip>
          <a:stretch>
            <a:fillRect/>
          </a:stretch>
        </p:blipFill>
        <p:spPr>
          <a:xfrm>
            <a:off x="3228181" y="1286096"/>
            <a:ext cx="6235700" cy="3653455"/>
          </a:xfrm>
          <a:prstGeom prst="rect">
            <a:avLst/>
          </a:prstGeom>
        </p:spPr>
      </p:pic>
    </p:spTree>
    <p:extLst>
      <p:ext uri="{BB962C8B-B14F-4D97-AF65-F5344CB8AC3E}">
        <p14:creationId xmlns:p14="http://schemas.microsoft.com/office/powerpoint/2010/main" val="2247208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337C-632B-46E4-9441-2BD8C1BB24C3}"/>
              </a:ext>
            </a:extLst>
          </p:cNvPr>
          <p:cNvSpPr>
            <a:spLocks noGrp="1"/>
          </p:cNvSpPr>
          <p:nvPr>
            <p:ph type="title"/>
          </p:nvPr>
        </p:nvSpPr>
        <p:spPr>
          <a:xfrm>
            <a:off x="838200" y="227542"/>
            <a:ext cx="10515600" cy="1325563"/>
          </a:xfrm>
        </p:spPr>
        <p:txBody>
          <a:bodyPr/>
          <a:lstStyle/>
          <a:p>
            <a:r>
              <a:rPr lang="en-US"/>
              <a:t>What is Employee attrition</a:t>
            </a:r>
          </a:p>
        </p:txBody>
      </p:sp>
      <p:pic>
        <p:nvPicPr>
          <p:cNvPr id="6" name="Picture 6" descr="A picture containing text&#10;&#10;Description automatically generated">
            <a:extLst>
              <a:ext uri="{FF2B5EF4-FFF2-40B4-BE49-F238E27FC236}">
                <a16:creationId xmlns:a16="http://schemas.microsoft.com/office/drawing/2014/main" id="{906BDAE6-4FE8-43E4-A7A5-28CCCFFD0AA2}"/>
              </a:ext>
            </a:extLst>
          </p:cNvPr>
          <p:cNvPicPr>
            <a:picLocks noGrp="1" noChangeAspect="1"/>
          </p:cNvPicPr>
          <p:nvPr>
            <p:ph idx="1"/>
          </p:nvPr>
        </p:nvPicPr>
        <p:blipFill>
          <a:blip r:embed="rId2"/>
          <a:stretch>
            <a:fillRect/>
          </a:stretch>
        </p:blipFill>
        <p:spPr>
          <a:xfrm>
            <a:off x="4429123" y="2031207"/>
            <a:ext cx="7250907" cy="4310062"/>
          </a:xfrm>
        </p:spPr>
      </p:pic>
      <p:sp>
        <p:nvSpPr>
          <p:cNvPr id="9" name="TextBox 8">
            <a:extLst>
              <a:ext uri="{FF2B5EF4-FFF2-40B4-BE49-F238E27FC236}">
                <a16:creationId xmlns:a16="http://schemas.microsoft.com/office/drawing/2014/main" id="{18E295A7-E0CF-4D1E-81E8-2F742FFF79E2}"/>
              </a:ext>
            </a:extLst>
          </p:cNvPr>
          <p:cNvSpPr txBox="1"/>
          <p:nvPr/>
        </p:nvSpPr>
        <p:spPr>
          <a:xfrm>
            <a:off x="422121" y="1842162"/>
            <a:ext cx="379095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solidFill>
                  <a:schemeClr val="tx1">
                    <a:lumMod val="95000"/>
                    <a:lumOff val="5000"/>
                  </a:schemeClr>
                </a:solidFill>
                <a:latin typeface="Consolas"/>
              </a:rPr>
              <a:t>Employee</a:t>
            </a:r>
            <a:r>
              <a:rPr lang="en-US" sz="2400" i="1">
                <a:solidFill>
                  <a:schemeClr val="tx1">
                    <a:lumMod val="95000"/>
                    <a:lumOff val="5000"/>
                  </a:schemeClr>
                </a:solidFill>
                <a:latin typeface="Consolas"/>
                <a:ea typeface="+mn-lt"/>
                <a:cs typeface="+mn-lt"/>
              </a:rPr>
              <a:t> Attrition is the gradual reduction in staff numbers that occurs as employees retire or resign and are not replaced. Employee attrition can be costly for businesses. The company loses employee productivity, and employee knowledge</a:t>
            </a:r>
            <a:r>
              <a:rPr lang="en-US" sz="1100">
                <a:latin typeface="Consolas"/>
                <a:ea typeface="+mn-lt"/>
                <a:cs typeface="+mn-lt"/>
              </a:rPr>
              <a:t>.</a:t>
            </a:r>
            <a:endParaRPr lang="en-US" sz="1100">
              <a:latin typeface="Consolas"/>
            </a:endParaRPr>
          </a:p>
        </p:txBody>
      </p:sp>
    </p:spTree>
    <p:extLst>
      <p:ext uri="{BB962C8B-B14F-4D97-AF65-F5344CB8AC3E}">
        <p14:creationId xmlns:p14="http://schemas.microsoft.com/office/powerpoint/2010/main" val="104923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8A5A-8097-4A23-ADDA-451B1D89684C}"/>
              </a:ext>
            </a:extLst>
          </p:cNvPr>
          <p:cNvSpPr>
            <a:spLocks noGrp="1"/>
          </p:cNvSpPr>
          <p:nvPr>
            <p:ph type="title"/>
          </p:nvPr>
        </p:nvSpPr>
        <p:spPr/>
        <p:txBody>
          <a:bodyPr/>
          <a:lstStyle/>
          <a:p>
            <a:r>
              <a:rPr lang="en-US" dirty="0">
                <a:solidFill>
                  <a:schemeClr val="accent2">
                    <a:lumMod val="75000"/>
                  </a:schemeClr>
                </a:solidFill>
              </a:rPr>
              <a:t>Data Source</a:t>
            </a:r>
          </a:p>
        </p:txBody>
      </p:sp>
      <p:sp>
        <p:nvSpPr>
          <p:cNvPr id="3" name="Content Placeholder 2">
            <a:extLst>
              <a:ext uri="{FF2B5EF4-FFF2-40B4-BE49-F238E27FC236}">
                <a16:creationId xmlns:a16="http://schemas.microsoft.com/office/drawing/2014/main" id="{EA39E965-DA97-491C-9120-170E532CC9D7}"/>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en-US" dirty="0">
                <a:latin typeface="Tahoma"/>
                <a:ea typeface="+mn-lt"/>
                <a:cs typeface="+mn-lt"/>
              </a:rPr>
              <a:t>For  this project 'Employee Attrition' has been picked ,which is available on  dataset websites</a:t>
            </a:r>
          </a:p>
          <a:p>
            <a:pPr>
              <a:lnSpc>
                <a:spcPct val="100000"/>
              </a:lnSpc>
              <a:spcBef>
                <a:spcPts val="0"/>
              </a:spcBef>
            </a:pPr>
            <a:r>
              <a:rPr lang="en-US" dirty="0">
                <a:latin typeface="Tahoma"/>
                <a:ea typeface="+mn-lt"/>
                <a:cs typeface="+mn-lt"/>
              </a:rPr>
              <a:t>This data consists records of 1,470  employee</a:t>
            </a:r>
          </a:p>
          <a:p>
            <a:pPr>
              <a:lnSpc>
                <a:spcPct val="100000"/>
              </a:lnSpc>
              <a:spcBef>
                <a:spcPts val="0"/>
              </a:spcBef>
            </a:pPr>
            <a:r>
              <a:rPr lang="en-US" dirty="0">
                <a:latin typeface="Tahoma"/>
                <a:ea typeface="+mn-lt"/>
                <a:cs typeface="+mn-lt"/>
              </a:rPr>
              <a:t> Information about employee’s current, employment status, the total number of companies worked for in the past, Total number of years at the current company and the current roles, Their education level etc.</a:t>
            </a:r>
            <a:endParaRPr lang="en-US" dirty="0">
              <a:latin typeface="Tahoma"/>
            </a:endParaRPr>
          </a:p>
        </p:txBody>
      </p:sp>
    </p:spTree>
    <p:extLst>
      <p:ext uri="{BB962C8B-B14F-4D97-AF65-F5344CB8AC3E}">
        <p14:creationId xmlns:p14="http://schemas.microsoft.com/office/powerpoint/2010/main" val="279120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D84E-B7F8-49F3-8483-DFF9A10C1255}"/>
              </a:ext>
            </a:extLst>
          </p:cNvPr>
          <p:cNvSpPr>
            <a:spLocks noGrp="1"/>
          </p:cNvSpPr>
          <p:nvPr>
            <p:ph type="title"/>
          </p:nvPr>
        </p:nvSpPr>
        <p:spPr>
          <a:xfrm>
            <a:off x="658283" y="-566208"/>
            <a:ext cx="10515600" cy="3124729"/>
          </a:xfrm>
        </p:spPr>
        <p:txBody>
          <a:bodyPr vert="horz" lIns="91440" tIns="45720" rIns="91440" bIns="45720" rtlCol="0" anchor="b">
            <a:normAutofit/>
          </a:bodyPr>
          <a:lstStyle/>
          <a:p>
            <a:pPr marL="285750" indent="-285750"/>
            <a:r>
              <a:rPr lang="en-US" sz="6600">
                <a:solidFill>
                  <a:schemeClr val="tx1">
                    <a:lumMod val="95000"/>
                    <a:lumOff val="5000"/>
                  </a:schemeClr>
                </a:solidFill>
              </a:rPr>
              <a:t>Describe the</a:t>
            </a:r>
            <a:r>
              <a:rPr lang="en-US" sz="6600">
                <a:solidFill>
                  <a:schemeClr val="accent1"/>
                </a:solidFill>
              </a:rPr>
              <a:t> </a:t>
            </a:r>
            <a:r>
              <a:rPr lang="en-US" sz="6600">
                <a:solidFill>
                  <a:schemeClr val="tx1">
                    <a:lumMod val="95000"/>
                    <a:lumOff val="5000"/>
                  </a:schemeClr>
                </a:solidFill>
              </a:rPr>
              <a:t>dataset</a:t>
            </a:r>
          </a:p>
          <a:p>
            <a:endParaRPr lang="en-US" sz="8200">
              <a:solidFill>
                <a:schemeClr val="accent1"/>
              </a:solidFill>
            </a:endParaRPr>
          </a:p>
        </p:txBody>
      </p:sp>
      <p:sp>
        <p:nvSpPr>
          <p:cNvPr id="3" name="Content Placeholder 2">
            <a:extLst>
              <a:ext uri="{FF2B5EF4-FFF2-40B4-BE49-F238E27FC236}">
                <a16:creationId xmlns:a16="http://schemas.microsoft.com/office/drawing/2014/main" id="{F045D4F5-539D-46FA-BF92-CC20302F236A}"/>
              </a:ext>
            </a:extLst>
          </p:cNvPr>
          <p:cNvSpPr>
            <a:spLocks noGrp="1"/>
          </p:cNvSpPr>
          <p:nvPr>
            <p:ph sz="half" idx="1"/>
          </p:nvPr>
        </p:nvSpPr>
        <p:spPr/>
        <p:txBody>
          <a:bodyPr vert="horz" lIns="91440" tIns="45720" rIns="91440" bIns="45720" rtlCol="0">
            <a:normAutofit fontScale="92500" lnSpcReduction="20000"/>
          </a:bodyPr>
          <a:lstStyle/>
          <a:p>
            <a:pPr marL="0" indent="0">
              <a:buNone/>
            </a:pPr>
            <a:r>
              <a:rPr lang="en-US" sz="2800"/>
              <a:t> </a:t>
            </a:r>
            <a:br>
              <a:rPr lang="en-US" sz="2800"/>
            </a:br>
            <a:endParaRPr lang="en-US" sz="2800"/>
          </a:p>
        </p:txBody>
      </p:sp>
      <p:sp>
        <p:nvSpPr>
          <p:cNvPr id="23" name="Content Placeholder 22">
            <a:extLst>
              <a:ext uri="{FF2B5EF4-FFF2-40B4-BE49-F238E27FC236}">
                <a16:creationId xmlns:a16="http://schemas.microsoft.com/office/drawing/2014/main" id="{0651B7AB-E827-4540-A87D-D001AAF82107}"/>
              </a:ext>
            </a:extLst>
          </p:cNvPr>
          <p:cNvSpPr>
            <a:spLocks noGrp="1"/>
          </p:cNvSpPr>
          <p:nvPr>
            <p:ph sz="half" idx="2"/>
          </p:nvPr>
        </p:nvSpPr>
        <p:spPr>
          <a:xfrm>
            <a:off x="86784" y="2014052"/>
            <a:ext cx="6642100" cy="4326042"/>
          </a:xfrm>
        </p:spPr>
        <p:txBody>
          <a:bodyPr vert="horz" lIns="91440" tIns="45720" rIns="91440" bIns="45720" rtlCol="0" anchor="t">
            <a:noAutofit/>
          </a:bodyPr>
          <a:lstStyle/>
          <a:p>
            <a:pPr>
              <a:buNone/>
            </a:pPr>
            <a:r>
              <a:rPr lang="en-US" dirty="0">
                <a:latin typeface="Tahoma"/>
                <a:ea typeface="+mn-lt"/>
                <a:cs typeface="+mn-lt"/>
              </a:rPr>
              <a:t>  A data set is an ordered collection of data. While  handling the data, the data set can be a bunch of tables, schema and other objects</a:t>
            </a:r>
            <a:r>
              <a:rPr lang="en-US" sz="2800" dirty="0">
                <a:latin typeface="Tahoma"/>
                <a:ea typeface="Tahoma"/>
                <a:cs typeface="Tahoma"/>
              </a:rPr>
              <a:t>  </a:t>
            </a:r>
            <a:endParaRPr lang="en-US" sz="2800" dirty="0">
              <a:latin typeface="The Hand"/>
              <a:ea typeface="Tahoma"/>
              <a:cs typeface="Tahoma"/>
            </a:endParaRPr>
          </a:p>
          <a:p>
            <a:pPr>
              <a:buNone/>
            </a:pPr>
            <a:r>
              <a:rPr lang="en-US" sz="2800" dirty="0">
                <a:latin typeface="Tahoma"/>
                <a:ea typeface="Tahoma"/>
                <a:cs typeface="Tahoma"/>
              </a:rPr>
              <a:t>  The data describes about the attrition, Job Level,  </a:t>
            </a:r>
            <a:r>
              <a:rPr lang="en-US" sz="2800" dirty="0" err="1">
                <a:latin typeface="Tahoma"/>
                <a:ea typeface="Tahoma"/>
                <a:cs typeface="Tahoma"/>
              </a:rPr>
              <a:t>JobRole</a:t>
            </a:r>
            <a:r>
              <a:rPr lang="en-US" sz="2800" dirty="0">
                <a:latin typeface="Tahoma"/>
                <a:ea typeface="Tahoma"/>
                <a:cs typeface="Tahoma"/>
              </a:rPr>
              <a:t>, </a:t>
            </a:r>
            <a:r>
              <a:rPr lang="en-US" sz="2800" dirty="0" err="1">
                <a:latin typeface="Tahoma"/>
                <a:ea typeface="Tahoma"/>
                <a:cs typeface="Tahoma"/>
              </a:rPr>
              <a:t>TotalWorkingYears</a:t>
            </a:r>
            <a:r>
              <a:rPr lang="en-US" sz="2800" dirty="0">
                <a:latin typeface="Tahoma"/>
                <a:ea typeface="Tahoma"/>
                <a:cs typeface="Tahoma"/>
              </a:rPr>
              <a:t>, Training </a:t>
            </a:r>
            <a:r>
              <a:rPr lang="en-US" sz="2800" dirty="0" err="1">
                <a:latin typeface="Tahoma"/>
                <a:ea typeface="Tahoma"/>
                <a:cs typeface="Tahoma"/>
              </a:rPr>
              <a:t>TimesLastYear</a:t>
            </a:r>
            <a:r>
              <a:rPr lang="en-US" sz="2800" dirty="0">
                <a:latin typeface="Tahoma"/>
                <a:ea typeface="Tahoma"/>
                <a:cs typeface="Tahoma"/>
              </a:rPr>
              <a:t>, accuracy rate</a:t>
            </a:r>
            <a:endParaRPr lang="en-US" sz="2800" dirty="0">
              <a:ea typeface="+mn-lt"/>
              <a:cs typeface="+mn-lt"/>
            </a:endParaRPr>
          </a:p>
          <a:p>
            <a:pPr marL="0" indent="0">
              <a:buNone/>
            </a:pPr>
            <a:endParaRPr lang="en-US" dirty="0">
              <a:latin typeface="Tahoma"/>
              <a:ea typeface="Tahoma"/>
              <a:cs typeface="Tahoma"/>
            </a:endParaRPr>
          </a:p>
        </p:txBody>
      </p:sp>
      <p:pic>
        <p:nvPicPr>
          <p:cNvPr id="20" name="Picture 20" descr="A picture containing text, sky, sign, outdoor&#10;&#10;Description automatically generated">
            <a:extLst>
              <a:ext uri="{FF2B5EF4-FFF2-40B4-BE49-F238E27FC236}">
                <a16:creationId xmlns:a16="http://schemas.microsoft.com/office/drawing/2014/main" id="{CD184543-E861-4307-9D8E-E781B34A34C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72818" y="2018327"/>
            <a:ext cx="4796366" cy="4100606"/>
          </a:xfrm>
          <a:prstGeom prst="rect">
            <a:avLst/>
          </a:prstGeom>
        </p:spPr>
      </p:pic>
    </p:spTree>
    <p:extLst>
      <p:ext uri="{BB962C8B-B14F-4D97-AF65-F5344CB8AC3E}">
        <p14:creationId xmlns:p14="http://schemas.microsoft.com/office/powerpoint/2010/main" val="221819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2CC03-5ED8-4EB6-AB89-528A03E8F1A3}"/>
              </a:ext>
            </a:extLst>
          </p:cNvPr>
          <p:cNvSpPr>
            <a:spLocks noGrp="1"/>
          </p:cNvSpPr>
          <p:nvPr>
            <p:ph type="title"/>
          </p:nvPr>
        </p:nvSpPr>
        <p:spPr/>
        <p:txBody>
          <a:bodyPr/>
          <a:lstStyle/>
          <a:p>
            <a:r>
              <a:rPr lang="en-US" u="sng" dirty="0">
                <a:solidFill>
                  <a:schemeClr val="accent5">
                    <a:lumMod val="75000"/>
                  </a:schemeClr>
                </a:solidFill>
              </a:rPr>
              <a:t>Steps</a:t>
            </a:r>
          </a:p>
        </p:txBody>
      </p:sp>
      <p:sp>
        <p:nvSpPr>
          <p:cNvPr id="3" name="Content Placeholder 2">
            <a:extLst>
              <a:ext uri="{FF2B5EF4-FFF2-40B4-BE49-F238E27FC236}">
                <a16:creationId xmlns:a16="http://schemas.microsoft.com/office/drawing/2014/main" id="{BA514A08-C6FD-482E-9BF3-92A20EEC9575}"/>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en-US" dirty="0">
                <a:latin typeface="SimSun"/>
                <a:ea typeface="+mn-lt"/>
                <a:cs typeface="+mn-lt"/>
              </a:rPr>
              <a:t>Import Libraries and read data </a:t>
            </a:r>
          </a:p>
          <a:p>
            <a:pPr>
              <a:lnSpc>
                <a:spcPct val="100000"/>
              </a:lnSpc>
              <a:spcBef>
                <a:spcPts val="0"/>
              </a:spcBef>
            </a:pPr>
            <a:r>
              <a:rPr lang="en-US" dirty="0">
                <a:latin typeface="SimSun"/>
                <a:ea typeface="+mn-lt"/>
                <a:cs typeface="+mn-lt"/>
              </a:rPr>
              <a:t>Describe the dataset</a:t>
            </a:r>
          </a:p>
          <a:p>
            <a:pPr>
              <a:lnSpc>
                <a:spcPct val="100000"/>
              </a:lnSpc>
              <a:spcBef>
                <a:spcPts val="0"/>
              </a:spcBef>
            </a:pPr>
            <a:r>
              <a:rPr lang="en-US" dirty="0">
                <a:latin typeface="SimSun"/>
                <a:ea typeface="+mn-lt"/>
                <a:cs typeface="+mn-lt"/>
              </a:rPr>
              <a:t>Data Transformation </a:t>
            </a:r>
          </a:p>
          <a:p>
            <a:pPr>
              <a:lnSpc>
                <a:spcPct val="100000"/>
              </a:lnSpc>
              <a:spcBef>
                <a:spcPts val="0"/>
              </a:spcBef>
            </a:pPr>
            <a:r>
              <a:rPr lang="en-US" dirty="0">
                <a:latin typeface="SimSun"/>
                <a:ea typeface="+mn-lt"/>
                <a:cs typeface="+mn-lt"/>
              </a:rPr>
              <a:t>Data Cleaning and Feature Selection</a:t>
            </a:r>
          </a:p>
          <a:p>
            <a:pPr>
              <a:lnSpc>
                <a:spcPct val="100000"/>
              </a:lnSpc>
              <a:spcBef>
                <a:spcPts val="0"/>
              </a:spcBef>
            </a:pPr>
            <a:r>
              <a:rPr lang="en-US" dirty="0">
                <a:latin typeface="SimSun"/>
                <a:ea typeface="+mn-lt"/>
                <a:cs typeface="+mn-lt"/>
              </a:rPr>
              <a:t>Split the dataset into train and test set</a:t>
            </a:r>
          </a:p>
          <a:p>
            <a:pPr>
              <a:lnSpc>
                <a:spcPct val="100000"/>
              </a:lnSpc>
              <a:spcBef>
                <a:spcPts val="0"/>
              </a:spcBef>
            </a:pPr>
            <a:r>
              <a:rPr lang="en-US" dirty="0">
                <a:latin typeface="SimSun"/>
                <a:ea typeface="+mn-lt"/>
                <a:cs typeface="+mn-lt"/>
              </a:rPr>
              <a:t>Machine Learning Modeling</a:t>
            </a:r>
          </a:p>
          <a:p>
            <a:pPr>
              <a:lnSpc>
                <a:spcPct val="100000"/>
              </a:lnSpc>
              <a:spcBef>
                <a:spcPts val="0"/>
              </a:spcBef>
            </a:pPr>
            <a:r>
              <a:rPr lang="en-US" dirty="0">
                <a:latin typeface="SimSun"/>
                <a:ea typeface="+mn-lt"/>
                <a:cs typeface="+mn-lt"/>
              </a:rPr>
              <a:t>Train the model  (fit)</a:t>
            </a:r>
          </a:p>
          <a:p>
            <a:pPr>
              <a:lnSpc>
                <a:spcPct val="100000"/>
              </a:lnSpc>
              <a:spcBef>
                <a:spcPts val="0"/>
              </a:spcBef>
            </a:pPr>
            <a:r>
              <a:rPr lang="en-US" dirty="0">
                <a:latin typeface="SimSun"/>
                <a:ea typeface="+mn-lt"/>
                <a:cs typeface="+mn-lt"/>
              </a:rPr>
              <a:t>Test the trained model </a:t>
            </a:r>
          </a:p>
          <a:p>
            <a:pPr>
              <a:lnSpc>
                <a:spcPct val="100000"/>
              </a:lnSpc>
              <a:spcBef>
                <a:spcPts val="0"/>
              </a:spcBef>
            </a:pPr>
            <a:r>
              <a:rPr lang="en-US" dirty="0">
                <a:latin typeface="SimSun"/>
                <a:ea typeface="+mn-lt"/>
                <a:cs typeface="+mn-lt"/>
              </a:rPr>
              <a:t>Model Evaluation</a:t>
            </a:r>
            <a:endParaRPr lang="en-US" dirty="0">
              <a:latin typeface="SimSun"/>
            </a:endParaRPr>
          </a:p>
        </p:txBody>
      </p:sp>
    </p:spTree>
    <p:extLst>
      <p:ext uri="{BB962C8B-B14F-4D97-AF65-F5344CB8AC3E}">
        <p14:creationId xmlns:p14="http://schemas.microsoft.com/office/powerpoint/2010/main" val="1752070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3" descr="Diagram, engineering drawing&#10;&#10;Description automatically generated">
            <a:extLst>
              <a:ext uri="{FF2B5EF4-FFF2-40B4-BE49-F238E27FC236}">
                <a16:creationId xmlns:a16="http://schemas.microsoft.com/office/drawing/2014/main" id="{475BB96E-B58B-45A6-B9C3-406ED7884539}"/>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l="15040" r="8959"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2F37E8CC-AC1E-4949-8797-81BC2509826D}"/>
              </a:ext>
            </a:extLst>
          </p:cNvPr>
          <p:cNvSpPr>
            <a:spLocks noGrp="1"/>
          </p:cNvSpPr>
          <p:nvPr>
            <p:ph type="title"/>
          </p:nvPr>
        </p:nvSpPr>
        <p:spPr>
          <a:xfrm>
            <a:off x="838200" y="365125"/>
            <a:ext cx="10515600" cy="1325563"/>
          </a:xfrm>
        </p:spPr>
        <p:txBody>
          <a:bodyPr>
            <a:normAutofit/>
          </a:bodyPr>
          <a:lstStyle/>
          <a:p>
            <a:pPr>
              <a:lnSpc>
                <a:spcPct val="90000"/>
              </a:lnSpc>
              <a:spcBef>
                <a:spcPts val="0"/>
              </a:spcBef>
            </a:pPr>
            <a:r>
              <a:rPr lang="en-US" sz="4500">
                <a:ea typeface="+mj-lt"/>
                <a:cs typeface="+mj-lt"/>
              </a:rPr>
              <a:t>Import Libraries and read data set</a:t>
            </a:r>
            <a:endParaRPr lang="en-US" sz="4500"/>
          </a:p>
          <a:p>
            <a:pPr>
              <a:lnSpc>
                <a:spcPct val="90000"/>
              </a:lnSpc>
            </a:pPr>
            <a:endParaRPr lang="en-US" sz="4500"/>
          </a:p>
        </p:txBody>
      </p:sp>
      <p:sp>
        <p:nvSpPr>
          <p:cNvPr id="21"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891237C0-A6FD-46DC-A7F4-1604FFAC409B}"/>
              </a:ext>
            </a:extLst>
          </p:cNvPr>
          <p:cNvSpPr>
            <a:spLocks noGrp="1"/>
          </p:cNvSpPr>
          <p:nvPr>
            <p:ph idx="1"/>
          </p:nvPr>
        </p:nvSpPr>
        <p:spPr>
          <a:xfrm>
            <a:off x="838200" y="2004446"/>
            <a:ext cx="10515600" cy="4176897"/>
          </a:xfrm>
        </p:spPr>
        <p:txBody>
          <a:bodyPr vert="horz" lIns="91440" tIns="45720" rIns="91440" bIns="45720" rtlCol="0" anchor="t">
            <a:normAutofit/>
          </a:bodyPr>
          <a:lstStyle/>
          <a:p>
            <a:pPr marL="0" indent="0">
              <a:lnSpc>
                <a:spcPct val="100000"/>
              </a:lnSpc>
              <a:buNone/>
            </a:pPr>
            <a:r>
              <a:rPr lang="en-US" sz="2600">
                <a:latin typeface="Arial Black"/>
                <a:ea typeface="+mn-lt"/>
                <a:cs typeface="+mn-lt"/>
              </a:rPr>
              <a:t>**</a:t>
            </a:r>
            <a:r>
              <a:rPr lang="en-US" sz="2600" b="1" i="1" u="sng">
                <a:solidFill>
                  <a:schemeClr val="bg1">
                    <a:lumMod val="95000"/>
                    <a:lumOff val="5000"/>
                  </a:schemeClr>
                </a:solidFill>
                <a:latin typeface="Arial Black"/>
                <a:ea typeface="+mn-lt"/>
                <a:cs typeface="+mn-lt"/>
              </a:rPr>
              <a:t> </a:t>
            </a:r>
            <a:r>
              <a:rPr lang="en-US" sz="2600" b="1" i="1" u="sng">
                <a:solidFill>
                  <a:schemeClr val="accent6">
                    <a:lumMod val="20000"/>
                    <a:lumOff val="80000"/>
                  </a:schemeClr>
                </a:solidFill>
                <a:latin typeface="Arial Black"/>
                <a:ea typeface="+mn-lt"/>
                <a:cs typeface="+mn-lt"/>
              </a:rPr>
              <a:t>Import some libraries that will be used throughout the program</a:t>
            </a:r>
            <a:r>
              <a:rPr lang="en-US" sz="2600">
                <a:solidFill>
                  <a:schemeClr val="bg1">
                    <a:lumMod val="95000"/>
                    <a:lumOff val="5000"/>
                  </a:schemeClr>
                </a:solidFill>
                <a:ea typeface="+mn-lt"/>
                <a:cs typeface="+mn-lt"/>
              </a:rPr>
              <a:t>.</a:t>
            </a:r>
            <a:r>
              <a:rPr lang="en-US" sz="2600">
                <a:latin typeface="Arial Black"/>
                <a:ea typeface="+mn-lt"/>
                <a:cs typeface="+mn-lt"/>
              </a:rPr>
              <a:t>**</a:t>
            </a:r>
            <a:endParaRPr lang="en-US" sz="2600">
              <a:latin typeface="Tahoma"/>
              <a:ea typeface="+mn-lt"/>
              <a:cs typeface="+mn-lt"/>
            </a:endParaRPr>
          </a:p>
          <a:p>
            <a:pPr>
              <a:lnSpc>
                <a:spcPct val="100000"/>
              </a:lnSpc>
            </a:pPr>
            <a:r>
              <a:rPr lang="en-US" sz="3200">
                <a:latin typeface="Tahoma"/>
                <a:ea typeface="+mn-lt"/>
                <a:cs typeface="+mn-lt"/>
              </a:rPr>
              <a:t>import </a:t>
            </a:r>
            <a:r>
              <a:rPr lang="en-US" sz="3200" err="1">
                <a:latin typeface="Tahoma"/>
                <a:ea typeface="+mn-lt"/>
                <a:cs typeface="+mn-lt"/>
              </a:rPr>
              <a:t>numpy</a:t>
            </a:r>
            <a:r>
              <a:rPr lang="en-US" sz="3200">
                <a:latin typeface="Tahoma"/>
                <a:ea typeface="+mn-lt"/>
                <a:cs typeface="+mn-lt"/>
              </a:rPr>
              <a:t> as np</a:t>
            </a:r>
            <a:endParaRPr lang="en-US" sz="3200">
              <a:latin typeface="Tahoma"/>
              <a:ea typeface="Tahoma"/>
              <a:cs typeface="Tahoma"/>
            </a:endParaRPr>
          </a:p>
          <a:p>
            <a:pPr>
              <a:lnSpc>
                <a:spcPct val="100000"/>
              </a:lnSpc>
            </a:pPr>
            <a:r>
              <a:rPr lang="en-US" sz="3200">
                <a:latin typeface="Tahoma"/>
                <a:ea typeface="+mn-lt"/>
                <a:cs typeface="+mn-lt"/>
              </a:rPr>
              <a:t>import pandas as pd</a:t>
            </a:r>
            <a:endParaRPr lang="en-US" sz="3200">
              <a:latin typeface="Tahoma"/>
              <a:ea typeface="Tahoma"/>
              <a:cs typeface="Tahoma"/>
            </a:endParaRPr>
          </a:p>
          <a:p>
            <a:pPr>
              <a:lnSpc>
                <a:spcPct val="100000"/>
              </a:lnSpc>
            </a:pPr>
            <a:r>
              <a:rPr lang="en-US" sz="3200">
                <a:latin typeface="Tahoma"/>
                <a:ea typeface="+mn-lt"/>
                <a:cs typeface="+mn-lt"/>
              </a:rPr>
              <a:t>import seaborn as </a:t>
            </a:r>
            <a:r>
              <a:rPr lang="en-US" sz="3200" err="1">
                <a:latin typeface="Tahoma"/>
                <a:ea typeface="+mn-lt"/>
                <a:cs typeface="+mn-lt"/>
              </a:rPr>
              <a:t>sns</a:t>
            </a:r>
            <a:endParaRPr lang="en-US" sz="3200">
              <a:latin typeface="Tahoma"/>
              <a:ea typeface="Tahoma"/>
              <a:cs typeface="Tahoma"/>
            </a:endParaRPr>
          </a:p>
          <a:p>
            <a:pPr>
              <a:lnSpc>
                <a:spcPct val="100000"/>
              </a:lnSpc>
            </a:pPr>
            <a:r>
              <a:rPr lang="en-US" sz="3200">
                <a:latin typeface="Tahoma"/>
                <a:ea typeface="+mn-lt"/>
                <a:cs typeface="+mn-lt"/>
              </a:rPr>
              <a:t>import </a:t>
            </a:r>
            <a:r>
              <a:rPr lang="en-US" sz="3200" err="1">
                <a:latin typeface="Tahoma"/>
                <a:ea typeface="+mn-lt"/>
                <a:cs typeface="+mn-lt"/>
              </a:rPr>
              <a:t>matplotlib.pyplot</a:t>
            </a:r>
            <a:r>
              <a:rPr lang="en-US" sz="3200">
                <a:latin typeface="Tahoma"/>
                <a:ea typeface="+mn-lt"/>
                <a:cs typeface="+mn-lt"/>
              </a:rPr>
              <a:t> as </a:t>
            </a:r>
            <a:r>
              <a:rPr lang="en-US" sz="3200" err="1">
                <a:latin typeface="Tahoma"/>
                <a:ea typeface="+mn-lt"/>
                <a:cs typeface="+mn-lt"/>
              </a:rPr>
              <a:t>plt</a:t>
            </a:r>
            <a:endParaRPr lang="en-US" sz="3200">
              <a:latin typeface="Tahoma"/>
              <a:ea typeface="Tahoma"/>
              <a:cs typeface="Tahoma"/>
            </a:endParaRPr>
          </a:p>
          <a:p>
            <a:pPr marL="0" indent="0">
              <a:lnSpc>
                <a:spcPct val="100000"/>
              </a:lnSpc>
              <a:buNone/>
            </a:pPr>
            <a:endParaRPr lang="en-US" sz="3200">
              <a:latin typeface="Tahoma"/>
              <a:ea typeface="+mn-lt"/>
              <a:cs typeface="+mn-lt"/>
            </a:endParaRPr>
          </a:p>
          <a:p>
            <a:pPr marL="0" indent="0">
              <a:lnSpc>
                <a:spcPct val="100000"/>
              </a:lnSpc>
              <a:buNone/>
            </a:pPr>
            <a:endParaRPr lang="en-US" sz="2600">
              <a:ea typeface="+mn-lt"/>
              <a:cs typeface="+mn-lt"/>
            </a:endParaRPr>
          </a:p>
        </p:txBody>
      </p:sp>
      <p:sp>
        <p:nvSpPr>
          <p:cNvPr id="14" name="TextBox 13">
            <a:extLst>
              <a:ext uri="{FF2B5EF4-FFF2-40B4-BE49-F238E27FC236}">
                <a16:creationId xmlns:a16="http://schemas.microsoft.com/office/drawing/2014/main" id="{AB34A76E-D7E1-4D56-896E-BD8967360131}"/>
              </a:ext>
            </a:extLst>
          </p:cNvPr>
          <p:cNvSpPr txBox="1"/>
          <p:nvPr/>
        </p:nvSpPr>
        <p:spPr>
          <a:xfrm>
            <a:off x="10684855" y="6657945"/>
            <a:ext cx="15071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21722060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30C62-478D-4A9F-AA4D-4BDFE76CFF1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text</a:t>
            </a:r>
          </a:p>
        </p:txBody>
      </p:sp>
      <p:pic>
        <p:nvPicPr>
          <p:cNvPr id="7" name="Picture 7" descr="Graphical user interface, text, application&#10;&#10;Description automatically generated">
            <a:extLst>
              <a:ext uri="{FF2B5EF4-FFF2-40B4-BE49-F238E27FC236}">
                <a16:creationId xmlns:a16="http://schemas.microsoft.com/office/drawing/2014/main" id="{BADA9CCB-74E8-4475-AE00-242B0471490C}"/>
              </a:ext>
            </a:extLst>
          </p:cNvPr>
          <p:cNvPicPr>
            <a:picLocks noChangeAspect="1"/>
          </p:cNvPicPr>
          <p:nvPr/>
        </p:nvPicPr>
        <p:blipFill rotWithShape="1">
          <a:blip r:embed="rId2"/>
          <a:srcRect l="9810" t="-172" r="5696" b="2234"/>
          <a:stretch/>
        </p:blipFill>
        <p:spPr>
          <a:xfrm>
            <a:off x="69059" y="1110734"/>
            <a:ext cx="5673239" cy="5196073"/>
          </a:xfrm>
          <a:prstGeom prst="rect">
            <a:avLst/>
          </a:prstGeom>
        </p:spPr>
      </p:pic>
      <p:pic>
        <p:nvPicPr>
          <p:cNvPr id="4" name="Picture 7">
            <a:extLst>
              <a:ext uri="{FF2B5EF4-FFF2-40B4-BE49-F238E27FC236}">
                <a16:creationId xmlns:a16="http://schemas.microsoft.com/office/drawing/2014/main" id="{22A97EB2-E389-4F84-AFDA-124B1ED2869B}"/>
              </a:ext>
            </a:extLst>
          </p:cNvPr>
          <p:cNvPicPr>
            <a:picLocks noChangeAspect="1"/>
          </p:cNvPicPr>
          <p:nvPr/>
        </p:nvPicPr>
        <p:blipFill rotWithShape="1">
          <a:blip r:embed="rId3"/>
          <a:srcRect l="8658" r="6926" b="-283"/>
          <a:stretch/>
        </p:blipFill>
        <p:spPr>
          <a:xfrm>
            <a:off x="5641181" y="1109664"/>
            <a:ext cx="6244751" cy="5198287"/>
          </a:xfrm>
          <a:prstGeom prst="rect">
            <a:avLst/>
          </a:prstGeom>
        </p:spPr>
      </p:pic>
    </p:spTree>
    <p:extLst>
      <p:ext uri="{BB962C8B-B14F-4D97-AF65-F5344CB8AC3E}">
        <p14:creationId xmlns:p14="http://schemas.microsoft.com/office/powerpoint/2010/main" val="1453210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1"/>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0D2E6FEA-B5BC-4D71-A13B-D0B427BE5029}"/>
              </a:ext>
            </a:extLst>
          </p:cNvPr>
          <p:cNvSpPr>
            <a:spLocks noGrp="1"/>
          </p:cNvSpPr>
          <p:nvPr>
            <p:ph type="title"/>
          </p:nvPr>
        </p:nvSpPr>
        <p:spPr>
          <a:xfrm>
            <a:off x="841246" y="733301"/>
            <a:ext cx="3644489" cy="2414488"/>
          </a:xfrm>
        </p:spPr>
        <p:txBody>
          <a:bodyPr vert="horz" lIns="91440" tIns="45720" rIns="91440" bIns="45720" rtlCol="0" anchor="t">
            <a:normAutofit/>
          </a:bodyPr>
          <a:lstStyle/>
          <a:p>
            <a:pPr marL="285750" indent="-285750">
              <a:lnSpc>
                <a:spcPct val="90000"/>
              </a:lnSpc>
            </a:pPr>
            <a:r>
              <a:rPr lang="en-US" sz="2600" dirty="0">
                <a:solidFill>
                  <a:schemeClr val="bg1"/>
                </a:solidFill>
              </a:rPr>
              <a:t>Data Transformation / Categorical to Numerical</a:t>
            </a:r>
          </a:p>
          <a:p>
            <a:pPr>
              <a:lnSpc>
                <a:spcPct val="90000"/>
              </a:lnSpc>
            </a:pPr>
            <a:endParaRPr lang="en-US" sz="2600">
              <a:solidFill>
                <a:schemeClr val="bg1"/>
              </a:solidFill>
            </a:endParaRPr>
          </a:p>
        </p:txBody>
      </p:sp>
      <p:sp>
        <p:nvSpPr>
          <p:cNvPr id="3" name="Content Placeholder 2">
            <a:extLst>
              <a:ext uri="{FF2B5EF4-FFF2-40B4-BE49-F238E27FC236}">
                <a16:creationId xmlns:a16="http://schemas.microsoft.com/office/drawing/2014/main" id="{4680CC61-AA95-480C-AE1F-DBA6CA10A035}"/>
              </a:ext>
            </a:extLst>
          </p:cNvPr>
          <p:cNvSpPr>
            <a:spLocks noGrp="1"/>
          </p:cNvSpPr>
          <p:nvPr>
            <p:ph type="body" sz="half" idx="2"/>
          </p:nvPr>
        </p:nvSpPr>
        <p:spPr>
          <a:xfrm>
            <a:off x="6093353" y="130898"/>
            <a:ext cx="5994263" cy="5758990"/>
          </a:xfrm>
        </p:spPr>
        <p:txBody>
          <a:bodyPr vert="horz" lIns="91440" tIns="45720" rIns="91440" bIns="45720" rtlCol="0" anchor="t">
            <a:normAutofit/>
          </a:bodyPr>
          <a:lstStyle/>
          <a:p>
            <a:r>
              <a:rPr lang="en-US" dirty="0"/>
              <a:t>*</a:t>
            </a:r>
            <a:r>
              <a:rPr lang="en-US" dirty="0">
                <a:latin typeface="Tahoma"/>
                <a:ea typeface="Tahoma"/>
                <a:cs typeface="Tahoma"/>
              </a:rPr>
              <a:t>Here the data is convert nonnumerical values into numerical values</a:t>
            </a:r>
            <a:endParaRPr lang="en-US" dirty="0"/>
          </a:p>
          <a:p>
            <a:endParaRPr lang="en-US" dirty="0">
              <a:latin typeface="The Hand"/>
            </a:endParaRPr>
          </a:p>
          <a:p>
            <a:pPr indent="-228600">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E6660233-B25F-4E73-8CD6-D3C35D767EA2}"/>
              </a:ext>
            </a:extLst>
          </p:cNvPr>
          <p:cNvSpPr txBox="1"/>
          <p:nvPr/>
        </p:nvSpPr>
        <p:spPr>
          <a:xfrm>
            <a:off x="268817" y="4396316"/>
            <a:ext cx="581236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a:ea typeface="MS Gothic"/>
              </a:rPr>
              <a:t> </a:t>
            </a:r>
            <a:r>
              <a:rPr lang="en-US" sz="2000" dirty="0">
                <a:latin typeface="Consolas"/>
                <a:ea typeface="MS Gothic"/>
                <a:cs typeface="+mn-lt"/>
              </a:rPr>
              <a:t>*</a:t>
            </a:r>
            <a:r>
              <a:rPr lang="en-US" sz="2000" u="sng" dirty="0">
                <a:latin typeface="Consolas"/>
                <a:ea typeface="+mn-lt"/>
                <a:cs typeface="+mn-lt"/>
              </a:rPr>
              <a:t>Data Cleaning and Feature Selection</a:t>
            </a:r>
            <a:endParaRPr lang="en-US" sz="2000" u="sng"/>
          </a:p>
          <a:p>
            <a:pPr marL="285750" indent="-285750">
              <a:buFont typeface="Arial"/>
              <a:buChar char="•"/>
            </a:pPr>
            <a:r>
              <a:rPr lang="en-US" sz="2000" dirty="0">
                <a:latin typeface="Consolas"/>
                <a:ea typeface="+mn-lt"/>
                <a:cs typeface="+mn-lt"/>
              </a:rPr>
              <a:t>Data cleaning is the process of fixing or removing incorrect, corrupted, incorrectly formatted, duplicate, or incomplete data within a dataset.</a:t>
            </a:r>
          </a:p>
          <a:p>
            <a:pPr marL="285750" indent="-285750">
              <a:buFont typeface="Arial"/>
              <a:buChar char="•"/>
            </a:pPr>
            <a:r>
              <a:rPr lang="en-US" sz="2000" dirty="0" err="1">
                <a:latin typeface="Consolas"/>
                <a:ea typeface="+mn-lt"/>
                <a:cs typeface="+mn-lt"/>
              </a:rPr>
              <a:t>df.isnull</a:t>
            </a:r>
            <a:r>
              <a:rPr lang="en-US" sz="2000" dirty="0">
                <a:latin typeface="Consolas"/>
                <a:ea typeface="+mn-lt"/>
                <a:cs typeface="+mn-lt"/>
              </a:rPr>
              <a:t>().any()</a:t>
            </a:r>
          </a:p>
          <a:p>
            <a:endParaRPr lang="en-US" sz="2000" dirty="0">
              <a:latin typeface="Consolas"/>
              <a:ea typeface="MS Gothic"/>
            </a:endParaRPr>
          </a:p>
        </p:txBody>
      </p:sp>
      <p:pic>
        <p:nvPicPr>
          <p:cNvPr id="5" name="Picture 5" descr="Graphical user interface, text, application, email&#10;&#10;Description automatically generated">
            <a:extLst>
              <a:ext uri="{FF2B5EF4-FFF2-40B4-BE49-F238E27FC236}">
                <a16:creationId xmlns:a16="http://schemas.microsoft.com/office/drawing/2014/main" id="{6C19A616-8CE7-4C04-B582-9C0CB99C874E}"/>
              </a:ext>
            </a:extLst>
          </p:cNvPr>
          <p:cNvPicPr>
            <a:picLocks noChangeAspect="1"/>
          </p:cNvPicPr>
          <p:nvPr/>
        </p:nvPicPr>
        <p:blipFill rotWithShape="1">
          <a:blip r:embed="rId2"/>
          <a:srcRect l="23222" t="24679" r="29703" b="52699"/>
          <a:stretch/>
        </p:blipFill>
        <p:spPr>
          <a:xfrm>
            <a:off x="5185480" y="1931195"/>
            <a:ext cx="6774568" cy="2430496"/>
          </a:xfrm>
          <a:prstGeom prst="rect">
            <a:avLst/>
          </a:prstGeom>
        </p:spPr>
      </p:pic>
    </p:spTree>
    <p:extLst>
      <p:ext uri="{BB962C8B-B14F-4D97-AF65-F5344CB8AC3E}">
        <p14:creationId xmlns:p14="http://schemas.microsoft.com/office/powerpoint/2010/main" val="878112756"/>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622</Words>
  <Application>Microsoft Office PowerPoint</Application>
  <PresentationFormat>Widescreen</PresentationFormat>
  <Paragraphs>66</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SimSun</vt:lpstr>
      <vt:lpstr>Arial</vt:lpstr>
      <vt:lpstr>Arial Black</vt:lpstr>
      <vt:lpstr>Consolas</vt:lpstr>
      <vt:lpstr>Corbel</vt:lpstr>
      <vt:lpstr>Modern Love</vt:lpstr>
      <vt:lpstr>Sylfaen</vt:lpstr>
      <vt:lpstr>Tahoma</vt:lpstr>
      <vt:lpstr>The Hand</vt:lpstr>
      <vt:lpstr>SketchyVTI</vt:lpstr>
      <vt:lpstr> PREDICTING EMPLOYEE ATTRITION USING  RANDOMFOREST  </vt:lpstr>
      <vt:lpstr>Predicting Employee Attrition using random forest</vt:lpstr>
      <vt:lpstr>What is Employee attrition</vt:lpstr>
      <vt:lpstr>Data Source</vt:lpstr>
      <vt:lpstr>Describe the dataset </vt:lpstr>
      <vt:lpstr>Steps</vt:lpstr>
      <vt:lpstr>Import Libraries and read data set </vt:lpstr>
      <vt:lpstr>PowerPoint Presentation</vt:lpstr>
      <vt:lpstr>Data Transformation / Categorical to Numerical </vt:lpstr>
      <vt:lpstr>TRAINING AND TEST DATA</vt:lpstr>
      <vt:lpstr>PowerPoint Presentation</vt:lpstr>
      <vt:lpstr>Random 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CHOWDARY</dc:creator>
  <cp:lastModifiedBy>laxmi priya</cp:lastModifiedBy>
  <cp:revision>415</cp:revision>
  <dcterms:created xsi:type="dcterms:W3CDTF">2021-07-24T08:36:07Z</dcterms:created>
  <dcterms:modified xsi:type="dcterms:W3CDTF">2021-07-26T18:31:58Z</dcterms:modified>
</cp:coreProperties>
</file>